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12"/>
  </p:notesMasterIdLst>
  <p:sldIdLst>
    <p:sldId id="256" r:id="rId3"/>
    <p:sldId id="257" r:id="rId4"/>
    <p:sldId id="258" r:id="rId5"/>
    <p:sldId id="264" r:id="rId6"/>
    <p:sldId id="259" r:id="rId7"/>
    <p:sldId id="260" r:id="rId8"/>
    <p:sldId id="261" r:id="rId9"/>
    <p:sldId id="262" r:id="rId10"/>
    <p:sldId id="263"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Cambria" panose="02040503050406030204" pitchFamily="18" charset="0"/>
      <p:regular r:id="rId17"/>
      <p:bold r:id="rId18"/>
      <p:italic r:id="rId19"/>
      <p:boldItalic r:id="rId20"/>
    </p:embeddedFont>
    <p:embeddedFont>
      <p:font typeface="Inter" panose="020B0604020202020204" charset="0"/>
      <p:regular r:id="rId21"/>
      <p:bold r:id="rId22"/>
    </p:embeddedFont>
    <p:embeddedFont>
      <p:font typeface="League Spartan Medium" panose="020B0604020202020204" charset="0"/>
      <p:regular r:id="rId23"/>
      <p:bold r:id="rId24"/>
    </p:embeddedFont>
    <p:embeddedFont>
      <p:font typeface="Poppins" panose="000005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97" autoAdjust="0"/>
    <p:restoredTop sz="42676" autoAdjust="0"/>
  </p:normalViewPr>
  <p:slideViewPr>
    <p:cSldViewPr snapToGrid="0">
      <p:cViewPr>
        <p:scale>
          <a:sx n="100" d="100"/>
          <a:sy n="100" d="100"/>
        </p:scale>
        <p:origin x="270" y="2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SLIDES_API154042818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SLIDES_API154042818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SLIDES_API154042818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SLIDES_API154042818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SLIDES_API154042818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SLIDES_API154042818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SLIDES_API91274846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SLIDES_API91274846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SLIDES_API91274846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SLIDES_API91274846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SLIDES_API91274846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SLIDES_API91274846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SLIDES_API91274846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SLIDES_API91274846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SLIDES_API154042818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SLIDES_API154042818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4"/>
          <p:cNvSpPr txBox="1">
            <a:spLocks noGrp="1"/>
          </p:cNvSpPr>
          <p:nvPr>
            <p:ph type="body" idx="1"/>
          </p:nvPr>
        </p:nvSpPr>
        <p:spPr>
          <a:xfrm>
            <a:off x="632175" y="1717350"/>
            <a:ext cx="5056800" cy="19596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a:spLocks noGrp="1"/>
          </p:cNvSpPr>
          <p:nvPr>
            <p:ph type="pic" idx="2"/>
          </p:nvPr>
        </p:nvSpPr>
        <p:spPr>
          <a:xfrm>
            <a:off x="5843075" y="632300"/>
            <a:ext cx="2615100" cy="3918900"/>
          </a:xfrm>
          <a:prstGeom prst="roundRect">
            <a:avLst>
              <a:gd name="adj" fmla="val 16667"/>
            </a:avLst>
          </a:prstGeom>
          <a:noFill/>
          <a:ln>
            <a:noFill/>
          </a:ln>
        </p:spPr>
      </p:sp>
      <p:sp>
        <p:nvSpPr>
          <p:cNvPr id="64" name="Google Shape;64;p1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69" name="Google Shape;69;p16"/>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70" name="Google Shape;7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6"/>
          <p:cNvSpPr>
            <a:spLocks noGrp="1"/>
          </p:cNvSpPr>
          <p:nvPr>
            <p:ph type="pic" idx="2"/>
          </p:nvPr>
        </p:nvSpPr>
        <p:spPr>
          <a:xfrm>
            <a:off x="642700" y="632300"/>
            <a:ext cx="2615100" cy="3918900"/>
          </a:xfrm>
          <a:prstGeom prst="roundRect">
            <a:avLst>
              <a:gd name="adj" fmla="val 16667"/>
            </a:avLst>
          </a:prstGeom>
          <a:noFill/>
          <a:ln>
            <a:noFill/>
          </a:ln>
        </p:spPr>
      </p:sp>
      <p:sp>
        <p:nvSpPr>
          <p:cNvPr id="72" name="Google Shape;72;p16"/>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73" name="Google Shape;73;p16"/>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74" name="Google Shape;74;p16"/>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a:spLocks noGrp="1"/>
          </p:cNvSpPr>
          <p:nvPr>
            <p:ph type="subTitle" idx="1"/>
          </p:nvPr>
        </p:nvSpPr>
        <p:spPr>
          <a:xfrm>
            <a:off x="4722075" y="1959150"/>
            <a:ext cx="35898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7"/>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9" name="Google Shape;79;p17"/>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80" name="Google Shape;80;p17"/>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81" name="Google Shape;81;p17"/>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2" name="Google Shape;82;p17"/>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83" name="Google Shape;83;p17"/>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84"/>
        <p:cNvGrpSpPr/>
        <p:nvPr/>
      </p:nvGrpSpPr>
      <p:grpSpPr>
        <a:xfrm>
          <a:off x="0" y="0"/>
          <a:ext cx="0" cy="0"/>
          <a:chOff x="0" y="0"/>
          <a:chExt cx="0" cy="0"/>
        </a:xfrm>
      </p:grpSpPr>
      <p:sp>
        <p:nvSpPr>
          <p:cNvPr id="85" name="Google Shape;8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8"/>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87" name="Google Shape;87;p18"/>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632175" y="1209674"/>
            <a:ext cx="8007000" cy="523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mbria" panose="02040503050406030204" pitchFamily="18" charset="0"/>
                <a:ea typeface="Cambria" panose="02040503050406030204" pitchFamily="18" charset="0"/>
              </a:rPr>
              <a:t>Developing an NLP Model to Identify Depression and Suicidal Ideation in Online Posts</a:t>
            </a:r>
            <a:endParaRPr b="1" dirty="0">
              <a:latin typeface="Cambria" panose="02040503050406030204" pitchFamily="18" charset="0"/>
              <a:ea typeface="Cambria" panose="02040503050406030204" pitchFamily="18" charset="0"/>
            </a:endParaRPr>
          </a:p>
        </p:txBody>
      </p:sp>
      <p:sp>
        <p:nvSpPr>
          <p:cNvPr id="94" name="Google Shape;94;p20"/>
          <p:cNvSpPr txBox="1">
            <a:spLocks noGrp="1"/>
          </p:cNvSpPr>
          <p:nvPr>
            <p:ph type="body" idx="1"/>
          </p:nvPr>
        </p:nvSpPr>
        <p:spPr>
          <a:xfrm>
            <a:off x="632175" y="2409825"/>
            <a:ext cx="5056800" cy="1267124"/>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solidFill>
                  <a:schemeClr val="tx1"/>
                </a:solidFill>
                <a:latin typeface="Calibri" panose="020F0502020204030204" pitchFamily="34" charset="0"/>
                <a:cs typeface="Calibri" panose="020F0502020204030204" pitchFamily="34" charset="0"/>
              </a:rPr>
              <a:t>Our project aimed at building an NLP model to accurately detect online posts related to depression and suicide, to assist mental health organizations and governments in identifying and providing timely support to individuals expressing suicidal ideation.</a:t>
            </a:r>
            <a:endParaRPr sz="1200"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3558425" y="831150"/>
            <a:ext cx="17502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mbria" panose="02040503050406030204" pitchFamily="18" charset="0"/>
                <a:ea typeface="Cambria" panose="02040503050406030204" pitchFamily="18" charset="0"/>
              </a:rPr>
              <a:t>The Team</a:t>
            </a:r>
            <a:endParaRPr b="1" dirty="0">
              <a:latin typeface="Cambria" panose="02040503050406030204" pitchFamily="18" charset="0"/>
              <a:ea typeface="Cambria" panose="02040503050406030204" pitchFamily="18" charset="0"/>
            </a:endParaRPr>
          </a:p>
        </p:txBody>
      </p:sp>
      <p:pic>
        <p:nvPicPr>
          <p:cNvPr id="100" name="Google Shape;100;p21"/>
          <p:cNvPicPr preferRelativeResize="0"/>
          <p:nvPr/>
        </p:nvPicPr>
        <p:blipFill rotWithShape="1">
          <a:blip r:embed="rId3">
            <a:alphaModFix/>
          </a:blip>
          <a:srcRect l="24973" r="24978"/>
          <a:stretch/>
        </p:blipFill>
        <p:spPr>
          <a:xfrm>
            <a:off x="347550" y="1170125"/>
            <a:ext cx="2615100" cy="3918900"/>
          </a:xfrm>
          <a:prstGeom prst="roundRect">
            <a:avLst>
              <a:gd name="adj" fmla="val 16667"/>
            </a:avLst>
          </a:prstGeom>
          <a:noFill/>
          <a:ln>
            <a:noFill/>
          </a:ln>
        </p:spPr>
      </p:pic>
      <p:sp>
        <p:nvSpPr>
          <p:cNvPr id="101" name="Google Shape;101;p21"/>
          <p:cNvSpPr/>
          <p:nvPr/>
        </p:nvSpPr>
        <p:spPr>
          <a:xfrm>
            <a:off x="4976350" y="1945924"/>
            <a:ext cx="2063286" cy="1486296"/>
          </a:xfrm>
          <a:prstGeom prst="irregularSeal2">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Jane Kinuthia</a:t>
            </a:r>
            <a:endParaRPr/>
          </a:p>
        </p:txBody>
      </p:sp>
      <p:sp>
        <p:nvSpPr>
          <p:cNvPr id="102" name="Google Shape;102;p21"/>
          <p:cNvSpPr/>
          <p:nvPr/>
        </p:nvSpPr>
        <p:spPr>
          <a:xfrm>
            <a:off x="3260200" y="1481250"/>
            <a:ext cx="1809000" cy="1280988"/>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Esther Nyokabi</a:t>
            </a:r>
            <a:endParaRPr/>
          </a:p>
        </p:txBody>
      </p:sp>
      <p:sp>
        <p:nvSpPr>
          <p:cNvPr id="103" name="Google Shape;103;p21"/>
          <p:cNvSpPr/>
          <p:nvPr/>
        </p:nvSpPr>
        <p:spPr>
          <a:xfrm>
            <a:off x="7176450" y="1686450"/>
            <a:ext cx="1281600" cy="1075800"/>
          </a:xfrm>
          <a:prstGeom prst="doubleWave">
            <a:avLst>
              <a:gd name="adj1" fmla="val 6250"/>
              <a:gd name="adj2" fmla="val 0"/>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Joel Lenkinyei</a:t>
            </a:r>
            <a:endParaRPr/>
          </a:p>
          <a:p>
            <a:pPr marL="0" lvl="0" indent="0" algn="l" rtl="0">
              <a:spcBef>
                <a:spcPts val="0"/>
              </a:spcBef>
              <a:spcAft>
                <a:spcPts val="0"/>
              </a:spcAft>
              <a:buNone/>
            </a:pPr>
            <a:r>
              <a:rPr lang="en"/>
              <a:t>Tipape</a:t>
            </a:r>
            <a:endParaRPr/>
          </a:p>
        </p:txBody>
      </p:sp>
      <p:sp>
        <p:nvSpPr>
          <p:cNvPr id="104" name="Google Shape;104;p21"/>
          <p:cNvSpPr/>
          <p:nvPr/>
        </p:nvSpPr>
        <p:spPr>
          <a:xfrm>
            <a:off x="4111150" y="3510450"/>
            <a:ext cx="1144200" cy="1075800"/>
          </a:xfrm>
          <a:prstGeom prst="plaque">
            <a:avLst>
              <a:gd name="adj" fmla="val 16667"/>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Karura </a:t>
            </a:r>
            <a:endParaRPr/>
          </a:p>
          <a:p>
            <a:pPr marL="0" lvl="0" indent="0" algn="l" rtl="0">
              <a:spcBef>
                <a:spcPts val="0"/>
              </a:spcBef>
              <a:spcAft>
                <a:spcPts val="0"/>
              </a:spcAft>
              <a:buNone/>
            </a:pPr>
            <a:r>
              <a:rPr lang="en"/>
              <a:t>Muthoni</a:t>
            </a:r>
            <a:endParaRPr/>
          </a:p>
        </p:txBody>
      </p:sp>
      <p:sp>
        <p:nvSpPr>
          <p:cNvPr id="105" name="Google Shape;105;p21"/>
          <p:cNvSpPr/>
          <p:nvPr/>
        </p:nvSpPr>
        <p:spPr>
          <a:xfrm>
            <a:off x="6697325" y="3510438"/>
            <a:ext cx="1456975" cy="919175"/>
          </a:xfrm>
          <a:prstGeom prst="flowChartOnlineStorage">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Keith</a:t>
            </a:r>
            <a:endParaRPr/>
          </a:p>
          <a:p>
            <a:pPr marL="0" lvl="0" indent="0" algn="l" rtl="0">
              <a:spcBef>
                <a:spcPts val="0"/>
              </a:spcBef>
              <a:spcAft>
                <a:spcPts val="0"/>
              </a:spcAft>
              <a:buNone/>
            </a:pPr>
            <a:r>
              <a:rPr lang="en"/>
              <a:t>Eugene</a:t>
            </a:r>
            <a:endParaRPr/>
          </a:p>
          <a:p>
            <a:pPr marL="0" lvl="0" indent="0" algn="l" rtl="0">
              <a:spcBef>
                <a:spcPts val="0"/>
              </a:spcBef>
              <a:spcAft>
                <a:spcPts val="0"/>
              </a:spcAft>
              <a:buNone/>
            </a:pPr>
            <a:r>
              <a:rPr lang="en"/>
              <a:t>Ochieng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2"/>
          <p:cNvPicPr preferRelativeResize="0">
            <a:picLocks noGrp="1"/>
          </p:cNvPicPr>
          <p:nvPr>
            <p:ph type="pic" idx="2"/>
          </p:nvPr>
        </p:nvPicPr>
        <p:blipFill rotWithShape="1">
          <a:blip r:embed="rId3">
            <a:alphaModFix/>
          </a:blip>
          <a:srcRect l="27767" r="27762"/>
          <a:stretch/>
        </p:blipFill>
        <p:spPr>
          <a:xfrm>
            <a:off x="5843075" y="632300"/>
            <a:ext cx="2615100" cy="3918900"/>
          </a:xfrm>
          <a:prstGeom prst="roundRect">
            <a:avLst>
              <a:gd name="adj" fmla="val 16667"/>
            </a:avLst>
          </a:prstGeom>
        </p:spPr>
      </p:pic>
      <p:sp>
        <p:nvSpPr>
          <p:cNvPr id="111" name="Google Shape;111;p22"/>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mbria" panose="02040503050406030204" pitchFamily="18" charset="0"/>
                <a:ea typeface="Cambria" panose="02040503050406030204" pitchFamily="18" charset="0"/>
              </a:rPr>
              <a:t>Problem Statement</a:t>
            </a:r>
            <a:endParaRPr b="1" dirty="0">
              <a:latin typeface="Cambria" panose="02040503050406030204" pitchFamily="18" charset="0"/>
              <a:ea typeface="Cambria" panose="02040503050406030204" pitchFamily="18" charset="0"/>
            </a:endParaRPr>
          </a:p>
        </p:txBody>
      </p:sp>
      <p:sp>
        <p:nvSpPr>
          <p:cNvPr id="112" name="Google Shape;112;p22"/>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sz="1200" dirty="0">
                <a:latin typeface="Calibri" panose="020F0502020204030204" pitchFamily="34" charset="0"/>
                <a:cs typeface="Calibri" panose="020F0502020204030204" pitchFamily="34" charset="0"/>
              </a:rPr>
              <a:t> </a:t>
            </a:r>
            <a:r>
              <a:rPr lang="en" sz="1200" dirty="0">
                <a:solidFill>
                  <a:schemeClr val="tx1"/>
                </a:solidFill>
                <a:latin typeface="Calibri" panose="020F0502020204030204" pitchFamily="34" charset="0"/>
                <a:cs typeface="Calibri" panose="020F0502020204030204" pitchFamily="34" charset="0"/>
              </a:rPr>
              <a:t>Social media has become a platform for individuals to express suicidal ideation, posing a challenge to mental health professionals worldwide.</a:t>
            </a:r>
            <a:endParaRPr sz="1200" dirty="0">
              <a:solidFill>
                <a:schemeClr val="tx1"/>
              </a:solidFill>
              <a:latin typeface="Calibri" panose="020F0502020204030204" pitchFamily="34" charset="0"/>
              <a:cs typeface="Calibri" panose="020F0502020204030204" pitchFamily="34" charset="0"/>
            </a:endParaRPr>
          </a:p>
          <a:p>
            <a:pPr marL="457200" lvl="0" indent="-311150" algn="l" rtl="0">
              <a:lnSpc>
                <a:spcPct val="110000"/>
              </a:lnSpc>
              <a:spcBef>
                <a:spcPts val="0"/>
              </a:spcBef>
              <a:spcAft>
                <a:spcPts val="0"/>
              </a:spcAft>
              <a:buSzPts val="1300"/>
              <a:buChar char="●"/>
            </a:pPr>
            <a:r>
              <a:rPr lang="en" sz="1200" dirty="0">
                <a:solidFill>
                  <a:schemeClr val="tx1"/>
                </a:solidFill>
                <a:latin typeface="Calibri" panose="020F0502020204030204" pitchFamily="34" charset="0"/>
                <a:cs typeface="Calibri" panose="020F0502020204030204" pitchFamily="34" charset="0"/>
              </a:rPr>
              <a:t> Identifying such posts online is difficult, particularly for governments and mental health organizations.</a:t>
            </a:r>
            <a:endParaRPr sz="1200"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95DC8-75B2-7745-6C33-6A5498B428C9}"/>
              </a:ext>
            </a:extLst>
          </p:cNvPr>
          <p:cNvSpPr>
            <a:spLocks noGrp="1"/>
          </p:cNvSpPr>
          <p:nvPr>
            <p:ph type="title"/>
          </p:nvPr>
        </p:nvSpPr>
        <p:spPr>
          <a:xfrm>
            <a:off x="1698975" y="768225"/>
            <a:ext cx="7679700" cy="726900"/>
          </a:xfrm>
        </p:spPr>
        <p:txBody>
          <a:bodyPr/>
          <a:lstStyle/>
          <a:p>
            <a:r>
              <a:rPr lang="en-US" b="1" dirty="0">
                <a:latin typeface="Cambria" panose="02040503050406030204" pitchFamily="18" charset="0"/>
                <a:ea typeface="Cambria" panose="02040503050406030204" pitchFamily="18" charset="0"/>
              </a:rPr>
              <a:t>Research Questions</a:t>
            </a:r>
          </a:p>
        </p:txBody>
      </p:sp>
      <p:sp>
        <p:nvSpPr>
          <p:cNvPr id="3" name="Text Placeholder 2">
            <a:extLst>
              <a:ext uri="{FF2B5EF4-FFF2-40B4-BE49-F238E27FC236}">
                <a16:creationId xmlns:a16="http://schemas.microsoft.com/office/drawing/2014/main" id="{A6EAA217-A9C0-98D7-05E5-AD39879374FC}"/>
              </a:ext>
            </a:extLst>
          </p:cNvPr>
          <p:cNvSpPr>
            <a:spLocks noGrp="1"/>
          </p:cNvSpPr>
          <p:nvPr>
            <p:ph type="body" idx="1"/>
          </p:nvPr>
        </p:nvSpPr>
        <p:spPr>
          <a:xfrm>
            <a:off x="298800" y="1409100"/>
            <a:ext cx="5056800" cy="2945391"/>
          </a:xfrm>
        </p:spPr>
        <p:txBody>
          <a:bodyPr/>
          <a:lstStyle/>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Can machine learning algorithms accurately detect posts with suicidal ideation?</a:t>
            </a:r>
          </a:p>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What are the most important features or patterns in language that predict suicidal ideation in online forums?</a:t>
            </a:r>
          </a:p>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Are there differences in language patterns between individuals who express suicidal ideation versus those who do not?</a:t>
            </a:r>
          </a:p>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Can the developed classifier be generalized to identify suicidal ideation in other social media platforms?</a:t>
            </a:r>
          </a:p>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What ethical considerations should be taken into account when using machine learning to analyze language related to suicide ideation in online forums?</a:t>
            </a:r>
          </a:p>
          <a:p>
            <a:pPr>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Can deep learning models such as CNNs and RNNs improve the accuracy of the text classifier?</a:t>
            </a:r>
          </a:p>
        </p:txBody>
      </p:sp>
      <p:pic>
        <p:nvPicPr>
          <p:cNvPr id="2056" name="Picture 8" descr="Thinking business woman with question mark over head isolated on white  background. | CanStock">
            <a:extLst>
              <a:ext uri="{FF2B5EF4-FFF2-40B4-BE49-F238E27FC236}">
                <a16:creationId xmlns:a16="http://schemas.microsoft.com/office/drawing/2014/main" id="{5AF34B31-E727-7E71-2BF5-8FEE6889AE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46"/>
          <a:stretch/>
        </p:blipFill>
        <p:spPr bwMode="auto">
          <a:xfrm>
            <a:off x="5538824" y="1600199"/>
            <a:ext cx="3306375" cy="291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0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3"/>
          <p:cNvPicPr preferRelativeResize="0">
            <a:picLocks noGrp="1"/>
          </p:cNvPicPr>
          <p:nvPr>
            <p:ph type="pic" idx="2"/>
          </p:nvPr>
        </p:nvPicPr>
        <p:blipFill rotWithShape="1">
          <a:blip r:embed="rId3">
            <a:alphaModFix/>
          </a:blip>
          <a:srcRect l="27895" r="27895"/>
          <a:stretch/>
        </p:blipFill>
        <p:spPr>
          <a:xfrm>
            <a:off x="384225" y="945225"/>
            <a:ext cx="2615100" cy="3918900"/>
          </a:xfrm>
          <a:prstGeom prst="roundRect">
            <a:avLst>
              <a:gd name="adj" fmla="val 16667"/>
            </a:avLst>
          </a:prstGeom>
        </p:spPr>
      </p:pic>
      <p:sp>
        <p:nvSpPr>
          <p:cNvPr id="118" name="Google Shape;118;p23"/>
          <p:cNvSpPr txBox="1">
            <a:spLocks noGrp="1"/>
          </p:cNvSpPr>
          <p:nvPr>
            <p:ph type="title"/>
          </p:nvPr>
        </p:nvSpPr>
        <p:spPr>
          <a:xfrm>
            <a:off x="3702625" y="90105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mbria" panose="02040503050406030204" pitchFamily="18" charset="0"/>
                <a:ea typeface="Cambria" panose="02040503050406030204" pitchFamily="18" charset="0"/>
              </a:rPr>
              <a:t>Data Processing</a:t>
            </a:r>
            <a:endParaRPr b="1" dirty="0">
              <a:latin typeface="Cambria" panose="02040503050406030204" pitchFamily="18" charset="0"/>
              <a:ea typeface="Cambria" panose="02040503050406030204" pitchFamily="18" charset="0"/>
            </a:endParaRPr>
          </a:p>
        </p:txBody>
      </p:sp>
      <p:sp>
        <p:nvSpPr>
          <p:cNvPr id="119" name="Google Shape;119;p23"/>
          <p:cNvSpPr txBox="1">
            <a:spLocks noGrp="1"/>
          </p:cNvSpPr>
          <p:nvPr>
            <p:ph type="subTitle" idx="1"/>
          </p:nvPr>
        </p:nvSpPr>
        <p:spPr>
          <a:xfrm>
            <a:off x="3067775" y="1627950"/>
            <a:ext cx="4372800" cy="23148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sz="1200" dirty="0">
                <a:solidFill>
                  <a:schemeClr val="dk1"/>
                </a:solidFill>
                <a:latin typeface="Calibri" panose="020F0502020204030204" pitchFamily="34" charset="0"/>
                <a:ea typeface="Arial"/>
                <a:cs typeface="Calibri" panose="020F0502020204030204" pitchFamily="34" charset="0"/>
                <a:sym typeface="Arial"/>
              </a:rPr>
              <a:t>The dataset consisted of 232,074 posts, evenly split between "suicide" and "non-suicide" classes.</a:t>
            </a:r>
            <a:endParaRPr sz="1200" dirty="0">
              <a:solidFill>
                <a:schemeClr val="dk1"/>
              </a:solidFill>
              <a:latin typeface="Calibri" panose="020F0502020204030204" pitchFamily="34" charset="0"/>
              <a:ea typeface="Arial"/>
              <a:cs typeface="Calibri" panose="020F0502020204030204" pitchFamily="34" charset="0"/>
              <a:sym typeface="Arial"/>
            </a:endParaRPr>
          </a:p>
          <a:p>
            <a:pPr marL="457200" lvl="0" indent="-311150" algn="l" rtl="0">
              <a:spcBef>
                <a:spcPts val="0"/>
              </a:spcBef>
              <a:spcAft>
                <a:spcPts val="0"/>
              </a:spcAft>
              <a:buSzPts val="1300"/>
              <a:buChar char="●"/>
            </a:pPr>
            <a:r>
              <a:rPr lang="en" sz="1200" dirty="0">
                <a:solidFill>
                  <a:schemeClr val="dk1"/>
                </a:solidFill>
                <a:latin typeface="Calibri" panose="020F0502020204030204" pitchFamily="34" charset="0"/>
                <a:ea typeface="Arial"/>
                <a:cs typeface="Calibri" panose="020F0502020204030204" pitchFamily="34" charset="0"/>
                <a:sym typeface="Arial"/>
              </a:rPr>
              <a:t>The data underwent text cleaning and tokenization to prepare it for modeling.</a:t>
            </a:r>
            <a:endParaRPr sz="1200" dirty="0">
              <a:solidFill>
                <a:schemeClr val="dk1"/>
              </a:solidFill>
              <a:latin typeface="Calibri" panose="020F0502020204030204" pitchFamily="34" charset="0"/>
              <a:ea typeface="Arial"/>
              <a:cs typeface="Calibri" panose="020F0502020204030204" pitchFamily="34" charset="0"/>
              <a:sym typeface="Arial"/>
            </a:endParaRPr>
          </a:p>
          <a:p>
            <a:pPr marL="457200" lvl="0" indent="-311150" algn="l" rtl="0">
              <a:spcBef>
                <a:spcPts val="0"/>
              </a:spcBef>
              <a:spcAft>
                <a:spcPts val="0"/>
              </a:spcAft>
              <a:buSzPts val="1300"/>
              <a:buChar char="●"/>
            </a:pPr>
            <a:r>
              <a:rPr lang="en" sz="1200" dirty="0">
                <a:solidFill>
                  <a:schemeClr val="dk1"/>
                </a:solidFill>
                <a:latin typeface="Calibri" panose="020F0502020204030204" pitchFamily="34" charset="0"/>
                <a:ea typeface="Arial"/>
                <a:cs typeface="Calibri" panose="020F0502020204030204" pitchFamily="34" charset="0"/>
                <a:sym typeface="Arial"/>
              </a:rPr>
              <a:t>Text was further enhanced by lemmatizing words and removing stop words to improve data quality for model development</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1984125" y="7138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mbria" panose="02040503050406030204" pitchFamily="18" charset="0"/>
                <a:ea typeface="Cambria" panose="02040503050406030204" pitchFamily="18" charset="0"/>
              </a:rPr>
              <a:t>Data Exploration</a:t>
            </a:r>
            <a:endParaRPr b="1" dirty="0">
              <a:latin typeface="Cambria" panose="02040503050406030204" pitchFamily="18" charset="0"/>
              <a:ea typeface="Cambria" panose="02040503050406030204" pitchFamily="18" charset="0"/>
            </a:endParaRPr>
          </a:p>
        </p:txBody>
      </p:sp>
      <p:sp>
        <p:nvSpPr>
          <p:cNvPr id="125" name="Google Shape;125;p24"/>
          <p:cNvSpPr txBox="1">
            <a:spLocks noGrp="1"/>
          </p:cNvSpPr>
          <p:nvPr>
            <p:ph type="subTitle" idx="1"/>
          </p:nvPr>
        </p:nvSpPr>
        <p:spPr>
          <a:xfrm>
            <a:off x="1485025" y="1306275"/>
            <a:ext cx="3589800" cy="1417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200" dirty="0">
                <a:solidFill>
                  <a:schemeClr val="dk1"/>
                </a:solidFill>
                <a:latin typeface="Calibri" panose="020F0502020204030204" pitchFamily="34" charset="0"/>
                <a:ea typeface="Arial"/>
                <a:cs typeface="Calibri" panose="020F0502020204030204" pitchFamily="34" charset="0"/>
                <a:sym typeface="Arial"/>
              </a:rPr>
              <a:t>Conducted visual and statistical analysis to explore the dataset.</a:t>
            </a:r>
            <a:endParaRPr sz="1200" dirty="0">
              <a:solidFill>
                <a:schemeClr val="dk1"/>
              </a:solidFill>
              <a:latin typeface="Calibri" panose="020F0502020204030204" pitchFamily="34" charset="0"/>
              <a:ea typeface="Arial"/>
              <a:cs typeface="Calibri" panose="020F0502020204030204" pitchFamily="34" charset="0"/>
              <a:sym typeface="Arial"/>
            </a:endParaRPr>
          </a:p>
        </p:txBody>
      </p:sp>
      <p:pic>
        <p:nvPicPr>
          <p:cNvPr id="126" name="Google Shape;126;p24"/>
          <p:cNvPicPr preferRelativeResize="0"/>
          <p:nvPr/>
        </p:nvPicPr>
        <p:blipFill>
          <a:blip r:embed="rId3">
            <a:alphaModFix/>
          </a:blip>
          <a:stretch>
            <a:fillRect/>
          </a:stretch>
        </p:blipFill>
        <p:spPr>
          <a:xfrm>
            <a:off x="3296516" y="1956375"/>
            <a:ext cx="5026015" cy="285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25"/>
          <p:cNvSpPr txBox="1">
            <a:spLocks noGrp="1"/>
          </p:cNvSpPr>
          <p:nvPr>
            <p:ph type="title"/>
          </p:nvPr>
        </p:nvSpPr>
        <p:spPr>
          <a:xfrm>
            <a:off x="2039225" y="852075"/>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mbria" panose="02040503050406030204" pitchFamily="18" charset="0"/>
                <a:ea typeface="Cambria" panose="02040503050406030204" pitchFamily="18" charset="0"/>
              </a:rPr>
              <a:t>Modelling &amp; Evaluation</a:t>
            </a:r>
            <a:endParaRPr b="1" dirty="0">
              <a:latin typeface="Cambria" panose="02040503050406030204" pitchFamily="18" charset="0"/>
              <a:ea typeface="Cambria" panose="02040503050406030204" pitchFamily="18" charset="0"/>
            </a:endParaRPr>
          </a:p>
        </p:txBody>
      </p:sp>
      <p:sp>
        <p:nvSpPr>
          <p:cNvPr id="134" name="Google Shape;134;p25"/>
          <p:cNvSpPr txBox="1">
            <a:spLocks noGrp="1"/>
          </p:cNvSpPr>
          <p:nvPr>
            <p:ph type="subTitle" idx="1"/>
          </p:nvPr>
        </p:nvSpPr>
        <p:spPr>
          <a:xfrm>
            <a:off x="1217225" y="1635525"/>
            <a:ext cx="4031050" cy="235545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200" dirty="0">
                <a:solidFill>
                  <a:schemeClr val="dk1"/>
                </a:solidFill>
                <a:latin typeface="Calibri" panose="020F0502020204030204" pitchFamily="34" charset="0"/>
                <a:ea typeface="Arial"/>
                <a:cs typeface="Calibri" panose="020F0502020204030204" pitchFamily="34" charset="0"/>
                <a:sym typeface="Arial"/>
              </a:rPr>
              <a:t>The dataset was split into training (80%) and testing (20%) sets.</a:t>
            </a:r>
            <a:endParaRPr sz="1200" dirty="0">
              <a:solidFill>
                <a:schemeClr val="dk1"/>
              </a:solidFill>
              <a:latin typeface="Calibri" panose="020F0502020204030204" pitchFamily="34" charset="0"/>
              <a:ea typeface="Arial"/>
              <a:cs typeface="Calibri" panose="020F0502020204030204" pitchFamily="34" charset="0"/>
              <a:sym typeface="Arial"/>
            </a:endParaRPr>
          </a:p>
          <a:p>
            <a:pPr marL="457200" lvl="0" indent="-311150" algn="l" rtl="0">
              <a:spcBef>
                <a:spcPts val="0"/>
              </a:spcBef>
              <a:spcAft>
                <a:spcPts val="0"/>
              </a:spcAft>
              <a:buSzPts val="1300"/>
              <a:buChar char="●"/>
            </a:pPr>
            <a:r>
              <a:rPr lang="en-US" sz="1200" dirty="0">
                <a:solidFill>
                  <a:schemeClr val="dk1"/>
                </a:solidFill>
                <a:latin typeface="Calibri" panose="020F0502020204030204" pitchFamily="34" charset="0"/>
                <a:ea typeface="Arial"/>
                <a:cs typeface="Calibri" panose="020F0502020204030204" pitchFamily="34" charset="0"/>
                <a:sym typeface="Arial"/>
              </a:rPr>
              <a:t>RNN model achieved 80% accuracy and 0.53 test loss, accurately detects suicidal ideation posts</a:t>
            </a:r>
          </a:p>
          <a:p>
            <a:pPr marL="457200" lvl="0" indent="-311150" algn="l" rtl="0">
              <a:spcBef>
                <a:spcPts val="0"/>
              </a:spcBef>
              <a:spcAft>
                <a:spcPts val="0"/>
              </a:spcAft>
              <a:buSzPts val="1300"/>
              <a:buChar char="●"/>
            </a:pPr>
            <a:r>
              <a:rPr lang="en-US" sz="1200" dirty="0">
                <a:solidFill>
                  <a:schemeClr val="dk1"/>
                </a:solidFill>
                <a:latin typeface="Calibri" panose="020F0502020204030204" pitchFamily="34" charset="0"/>
                <a:ea typeface="Arial"/>
                <a:cs typeface="Calibri" panose="020F0502020204030204" pitchFamily="34" charset="0"/>
                <a:sym typeface="Arial"/>
              </a:rPr>
              <a:t>SVM model had 75% accuracy, better precision for "suicide" than "non-suicide"</a:t>
            </a:r>
          </a:p>
          <a:p>
            <a:pPr marL="457200" lvl="0" indent="-311150" algn="l" rtl="0">
              <a:spcBef>
                <a:spcPts val="0"/>
              </a:spcBef>
              <a:spcAft>
                <a:spcPts val="0"/>
              </a:spcAft>
              <a:buSzPts val="1300"/>
              <a:buChar char="●"/>
            </a:pPr>
            <a:r>
              <a:rPr lang="en-US" sz="1200" dirty="0">
                <a:solidFill>
                  <a:schemeClr val="dk1"/>
                </a:solidFill>
                <a:latin typeface="Calibri" panose="020F0502020204030204" pitchFamily="34" charset="0"/>
                <a:ea typeface="Arial"/>
                <a:cs typeface="Calibri" panose="020F0502020204030204" pitchFamily="34" charset="0"/>
                <a:sym typeface="Arial"/>
              </a:rPr>
              <a:t>F1-score for "non-suicide" was 0.62 and for "suicide" was 0.81, with weighted average F1-score of 0.76 for SVM</a:t>
            </a:r>
            <a:endParaRPr lang="en-US" dirty="0">
              <a:latin typeface="Calibri" panose="020F0502020204030204" pitchFamily="34" charset="0"/>
              <a:cs typeface="Calibri" panose="020F0502020204030204" pitchFamily="34" charset="0"/>
            </a:endParaRPr>
          </a:p>
        </p:txBody>
      </p:sp>
      <p:pic>
        <p:nvPicPr>
          <p:cNvPr id="3078" name="Picture 6" descr="Ceramic Workshop Stock Photo - Download Image Now - Pottery, Ceramics,  Craft - iStock">
            <a:extLst>
              <a:ext uri="{FF2B5EF4-FFF2-40B4-BE49-F238E27FC236}">
                <a16:creationId xmlns:a16="http://schemas.microsoft.com/office/drawing/2014/main" id="{406DE740-82E9-DCC3-A962-0E58E6D2B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275" y="1502175"/>
            <a:ext cx="3524250" cy="3122400"/>
          </a:xfrm>
          <a:prstGeom prst="rect">
            <a:avLst/>
          </a:prstGeom>
          <a:noFill/>
          <a:ln>
            <a:noFill/>
          </a:ln>
          <a:effectLst>
            <a:outerShdw blurRad="50800" dist="38100" dir="2700000" algn="tl" rotWithShape="0">
              <a:prstClr val="black">
                <a:alpha val="40000"/>
              </a:prstClr>
            </a:outerShdw>
            <a:softEdge rad="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subTitle" idx="1"/>
          </p:nvPr>
        </p:nvSpPr>
        <p:spPr>
          <a:xfrm>
            <a:off x="3861499" y="1478550"/>
            <a:ext cx="4844351" cy="29862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chemeClr val="tx1"/>
                </a:solidFill>
                <a:effectLst/>
                <a:latin typeface="Calibri" panose="020F0502020204030204" pitchFamily="34" charset="0"/>
                <a:ea typeface="Cambria" panose="02040503050406030204" pitchFamily="18" charset="0"/>
                <a:cs typeface="Calibri" panose="020F0502020204030204" pitchFamily="34" charset="0"/>
              </a:rPr>
              <a:t>NLP can accurately identify suicidal ideation posts</a:t>
            </a:r>
          </a:p>
          <a:p>
            <a:pPr algn="l">
              <a:buFont typeface="Arial" panose="020B0604020202020204" pitchFamily="34" charset="0"/>
              <a:buChar char="•"/>
            </a:pPr>
            <a:r>
              <a:rPr lang="en-US" b="0" i="0" dirty="0">
                <a:solidFill>
                  <a:schemeClr val="tx1"/>
                </a:solidFill>
                <a:effectLst/>
                <a:latin typeface="Calibri" panose="020F0502020204030204" pitchFamily="34" charset="0"/>
                <a:ea typeface="Cambria" panose="02040503050406030204" pitchFamily="18" charset="0"/>
                <a:cs typeface="Calibri" panose="020F0502020204030204" pitchFamily="34" charset="0"/>
              </a:rPr>
              <a:t>SVM and RNN models show potential for detecting suicidal ideation in online forums</a:t>
            </a:r>
          </a:p>
          <a:p>
            <a:pPr algn="l">
              <a:buFont typeface="Arial" panose="020B0604020202020204" pitchFamily="34" charset="0"/>
              <a:buChar char="•"/>
            </a:pPr>
            <a:r>
              <a:rPr lang="en-US" b="0" i="0" dirty="0">
                <a:solidFill>
                  <a:schemeClr val="tx1"/>
                </a:solidFill>
                <a:effectLst/>
                <a:latin typeface="Calibri" panose="020F0502020204030204" pitchFamily="34" charset="0"/>
                <a:ea typeface="Cambria" panose="02040503050406030204" pitchFamily="18" charset="0"/>
                <a:cs typeface="Calibri" panose="020F0502020204030204" pitchFamily="34" charset="0"/>
              </a:rPr>
              <a:t>Further research needed to improve their performance, especially for non-suicidal posts</a:t>
            </a:r>
          </a:p>
          <a:p>
            <a:pPr algn="l">
              <a:buFont typeface="Arial" panose="020B0604020202020204" pitchFamily="34" charset="0"/>
              <a:buChar char="•"/>
            </a:pPr>
            <a:r>
              <a:rPr lang="en-US" b="0" i="0" dirty="0">
                <a:solidFill>
                  <a:schemeClr val="tx1"/>
                </a:solidFill>
                <a:effectLst/>
                <a:latin typeface="Calibri" panose="020F0502020204030204" pitchFamily="34" charset="0"/>
                <a:ea typeface="Cambria" panose="02040503050406030204" pitchFamily="18" charset="0"/>
                <a:cs typeface="Calibri" panose="020F0502020204030204" pitchFamily="34" charset="0"/>
              </a:rPr>
              <a:t>More exploration needed to identify key language patterns predicting suicidal ideation</a:t>
            </a:r>
          </a:p>
          <a:p>
            <a:pPr algn="l">
              <a:buFont typeface="Arial" panose="020B0604020202020204" pitchFamily="34" charset="0"/>
              <a:buChar char="•"/>
            </a:pPr>
            <a:r>
              <a:rPr lang="en-US" b="0" i="0" dirty="0">
                <a:solidFill>
                  <a:schemeClr val="tx1"/>
                </a:solidFill>
                <a:effectLst/>
                <a:latin typeface="Calibri" panose="020F0502020204030204" pitchFamily="34" charset="0"/>
                <a:ea typeface="Cambria" panose="02040503050406030204" pitchFamily="18" charset="0"/>
                <a:cs typeface="Calibri" panose="020F0502020204030204" pitchFamily="34" charset="0"/>
              </a:rPr>
              <a:t>Ethical considerations (privacy, consent, responsible use) when using ML to analyze suicide ideation language</a:t>
            </a:r>
          </a:p>
          <a:p>
            <a:pPr algn="l">
              <a:buFont typeface="Arial" panose="020B0604020202020204" pitchFamily="34" charset="0"/>
              <a:buChar char="•"/>
            </a:pPr>
            <a:r>
              <a:rPr lang="en-US" b="0" i="0" dirty="0">
                <a:solidFill>
                  <a:schemeClr val="tx1"/>
                </a:solidFill>
                <a:effectLst/>
                <a:latin typeface="Calibri" panose="020F0502020204030204" pitchFamily="34" charset="0"/>
                <a:ea typeface="Cambria" panose="02040503050406030204" pitchFamily="18" charset="0"/>
                <a:cs typeface="Calibri" panose="020F0502020204030204" pitchFamily="34" charset="0"/>
              </a:rPr>
              <a:t>Models can assist mental health professionals in identifying at-risk individuals in online forums</a:t>
            </a:r>
          </a:p>
          <a:p>
            <a:pPr algn="l">
              <a:buFont typeface="Arial" panose="020B0604020202020204" pitchFamily="34" charset="0"/>
              <a:buChar char="•"/>
            </a:pPr>
            <a:r>
              <a:rPr lang="en-US" b="0" i="0" dirty="0">
                <a:solidFill>
                  <a:schemeClr val="tx1"/>
                </a:solidFill>
                <a:effectLst/>
                <a:latin typeface="Calibri" panose="020F0502020204030204" pitchFamily="34" charset="0"/>
                <a:ea typeface="Cambria" panose="02040503050406030204" pitchFamily="18" charset="0"/>
                <a:cs typeface="Calibri" panose="020F0502020204030204" pitchFamily="34" charset="0"/>
              </a:rPr>
              <a:t>Models should not replace mental health professionals, but aid in identifying individuals at risk for suicide.</a:t>
            </a:r>
          </a:p>
        </p:txBody>
      </p:sp>
      <p:sp>
        <p:nvSpPr>
          <p:cNvPr id="140" name="Google Shape;140;p26"/>
          <p:cNvSpPr txBox="1">
            <a:spLocks noGrp="1"/>
          </p:cNvSpPr>
          <p:nvPr>
            <p:ph type="title"/>
          </p:nvPr>
        </p:nvSpPr>
        <p:spPr>
          <a:xfrm>
            <a:off x="4300150" y="635200"/>
            <a:ext cx="34140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tx1"/>
                </a:solidFill>
                <a:latin typeface="Cambria" panose="02040503050406030204" pitchFamily="18" charset="0"/>
                <a:ea typeface="Cambria" panose="02040503050406030204" pitchFamily="18" charset="0"/>
              </a:rPr>
              <a:t>Findings &amp; Conclusion </a:t>
            </a:r>
            <a:endParaRPr b="1" dirty="0">
              <a:solidFill>
                <a:schemeClr val="tx1"/>
              </a:solidFill>
              <a:latin typeface="Cambria" panose="02040503050406030204" pitchFamily="18" charset="0"/>
              <a:ea typeface="Cambria" panose="02040503050406030204" pitchFamily="18" charset="0"/>
            </a:endParaRPr>
          </a:p>
        </p:txBody>
      </p:sp>
      <p:pic>
        <p:nvPicPr>
          <p:cNvPr id="141" name="Google Shape;141;p26"/>
          <p:cNvPicPr preferRelativeResize="0"/>
          <p:nvPr/>
        </p:nvPicPr>
        <p:blipFill>
          <a:blip r:embed="rId3">
            <a:alphaModFix/>
          </a:blip>
          <a:stretch>
            <a:fillRect/>
          </a:stretch>
        </p:blipFill>
        <p:spPr>
          <a:xfrm>
            <a:off x="796575" y="1062400"/>
            <a:ext cx="2468450" cy="3402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4102" name="Picture 6" descr="Conclusion Slides | Business powerpoint templates, Presentation design  template, Power point template">
            <a:extLst>
              <a:ext uri="{FF2B5EF4-FFF2-40B4-BE49-F238E27FC236}">
                <a16:creationId xmlns:a16="http://schemas.microsoft.com/office/drawing/2014/main" id="{A510FFEA-49B8-2769-FD16-D34743D483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629" b="7164"/>
          <a:stretch/>
        </p:blipFill>
        <p:spPr bwMode="auto">
          <a:xfrm>
            <a:off x="1543050" y="1771650"/>
            <a:ext cx="6134100" cy="3228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445</Words>
  <Application>Microsoft Office PowerPoint</Application>
  <PresentationFormat>On-screen Show (16:9)</PresentationFormat>
  <Paragraphs>41</Paragraphs>
  <Slides>9</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Cambria</vt:lpstr>
      <vt:lpstr>League Spartan Medium</vt:lpstr>
      <vt:lpstr>Poppins</vt:lpstr>
      <vt:lpstr>Calibri</vt:lpstr>
      <vt:lpstr>Inter</vt:lpstr>
      <vt:lpstr>Arial</vt:lpstr>
      <vt:lpstr>Simple Light</vt:lpstr>
      <vt:lpstr>Modern Monochrome - v1</vt:lpstr>
      <vt:lpstr>Developing an NLP Model to Identify Depression and Suicidal Ideation in Online Posts</vt:lpstr>
      <vt:lpstr>The Team</vt:lpstr>
      <vt:lpstr>Problem Statement</vt:lpstr>
      <vt:lpstr>Research Questions</vt:lpstr>
      <vt:lpstr>Data Processing</vt:lpstr>
      <vt:lpstr>Data Exploration</vt:lpstr>
      <vt:lpstr>Modelling &amp; Evaluation</vt:lpstr>
      <vt:lpstr>Findings &amp; 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an NLP Model to Identify Depression and Suicidal Ideation in Online Posts</dc:title>
  <cp:lastModifiedBy>Esther Nyokabi</cp:lastModifiedBy>
  <cp:revision>2</cp:revision>
  <dcterms:modified xsi:type="dcterms:W3CDTF">2023-04-12T15:48:02Z</dcterms:modified>
</cp:coreProperties>
</file>